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81" r:id="rId2"/>
    <p:sldId id="292" r:id="rId3"/>
    <p:sldId id="295" r:id="rId4"/>
    <p:sldId id="291" r:id="rId5"/>
    <p:sldId id="285" r:id="rId6"/>
    <p:sldId id="289" r:id="rId7"/>
    <p:sldId id="296" r:id="rId8"/>
    <p:sldId id="297" r:id="rId9"/>
    <p:sldId id="286" r:id="rId10"/>
    <p:sldId id="287" r:id="rId11"/>
    <p:sldId id="283" r:id="rId12"/>
    <p:sldId id="294" r:id="rId13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60C000"/>
    <a:srgbClr val="FF9966"/>
    <a:srgbClr val="99FFCC"/>
    <a:srgbClr val="FFCC99"/>
    <a:srgbClr val="FFFF99"/>
    <a:srgbClr val="CCFF99"/>
    <a:srgbClr val="00823B"/>
    <a:srgbClr val="B05B26"/>
    <a:srgbClr val="E5A0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6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E61EC8-865A-4275-9CF8-5CC43739F741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13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5631"/>
            <a:ext cx="5438775" cy="4467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672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672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1999F8-18DD-414F-8CCE-92A2493367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615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999F8-18DD-414F-8CCE-92A2493367F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592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7213604" y="3897010"/>
            <a:ext cx="4978402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7213604" y="4115167"/>
            <a:ext cx="4978402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9835342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2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" y="3675528"/>
            <a:ext cx="12192002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8552070" y="3643090"/>
            <a:ext cx="3639932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2401890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8940800" y="4206240"/>
            <a:ext cx="1280160" cy="457200"/>
          </a:xfrm>
        </p:spPr>
        <p:txBody>
          <a:bodyPr/>
          <a:lstStyle/>
          <a:p>
            <a:fld id="{4CE73B85-CF79-4FBC-81C4-6A0980EE0BE8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F972ECD-DFA3-41A9-B435-D44892DF0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3B85-CF79-4FBC-81C4-6A0980EE0BE8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2ECD-DFA3-41A9-B435-D44892DF0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1143000"/>
            <a:ext cx="2540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143000"/>
            <a:ext cx="83312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3B85-CF79-4FBC-81C4-6A0980EE0BE8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2ECD-DFA3-41A9-B435-D44892DF0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72965" y="356628"/>
            <a:ext cx="7518400" cy="47136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3200" b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72965" y="825950"/>
            <a:ext cx="5486400" cy="267661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9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  <p:grpSp>
        <p:nvGrpSpPr>
          <p:cNvPr id="3" name="Group 7"/>
          <p:cNvGrpSpPr/>
          <p:nvPr userDrawn="1"/>
        </p:nvGrpSpPr>
        <p:grpSpPr>
          <a:xfrm>
            <a:off x="0" y="6731802"/>
            <a:ext cx="12192000" cy="126199"/>
            <a:chOff x="0" y="2573904"/>
            <a:chExt cx="8767278" cy="44695"/>
          </a:xfrm>
        </p:grpSpPr>
        <p:grpSp>
          <p:nvGrpSpPr>
            <p:cNvPr id="4" name="Group 43"/>
            <p:cNvGrpSpPr/>
            <p:nvPr/>
          </p:nvGrpSpPr>
          <p:grpSpPr>
            <a:xfrm>
              <a:off x="0" y="2573904"/>
              <a:ext cx="3752335" cy="44695"/>
              <a:chOff x="0" y="2573904"/>
              <a:chExt cx="3752335" cy="44695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5" name="Group 44"/>
            <p:cNvGrpSpPr/>
            <p:nvPr/>
          </p:nvGrpSpPr>
          <p:grpSpPr>
            <a:xfrm>
              <a:off x="3752335" y="2573904"/>
              <a:ext cx="5014943" cy="44695"/>
              <a:chOff x="0" y="2573904"/>
              <a:chExt cx="5014943" cy="44695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752335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2" name="Flowchart: Off-page Connector 21"/>
          <p:cNvSpPr/>
          <p:nvPr userDrawn="1"/>
        </p:nvSpPr>
        <p:spPr>
          <a:xfrm rot="5400000">
            <a:off x="11731145" y="126200"/>
            <a:ext cx="384047" cy="537665"/>
          </a:xfrm>
          <a:prstGeom prst="flowChartOffpageConnector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 dirty="0"/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703082" y="203009"/>
            <a:ext cx="508001" cy="366183"/>
          </a:xfrm>
          <a:prstGeom prst="rect">
            <a:avLst/>
          </a:prstGeom>
        </p:spPr>
        <p:txBody>
          <a:bodyPr lIns="121917" tIns="60958" rIns="121917" bIns="60958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3B85-CF79-4FBC-81C4-6A0980EE0BE8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2ECD-DFA3-41A9-B435-D44892DF0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1981203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3B85-CF79-4FBC-81C4-6A0980EE0BE8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2ECD-DFA3-41A9-B435-D44892DF0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2249427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2249427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3B85-CF79-4FBC-81C4-6A0980EE0BE8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2ECD-DFA3-41A9-B435-D44892DF0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94972" y="2244970"/>
            <a:ext cx="5389033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91076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CE73B85-CF79-4FBC-81C4-6A0980EE0BE8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972ECD-DFA3-41A9-B435-D44892DF0D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/>
          <a:lstStyle/>
          <a:p>
            <a:fld id="{4CE73B85-CF79-4FBC-81C4-6A0980EE0BE8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/>
          <a:lstStyle/>
          <a:p>
            <a:fld id="{CF972ECD-DFA3-41A9-B435-D44892DF0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3B85-CF79-4FBC-81C4-6A0980EE0BE8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2ECD-DFA3-41A9-B435-D44892DF0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3B85-CF79-4FBC-81C4-6A0980EE0BE8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2ECD-DFA3-41A9-B435-D44892DF0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3913" y="1109163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17924" y="3274311"/>
            <a:ext cx="34544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3B85-CF79-4FBC-81C4-6A0980EE0BE8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72ECD-DFA3-41A9-B435-D44892DF0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2" y="366821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4" y="308279"/>
            <a:ext cx="12192002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7213604" y="440113"/>
            <a:ext cx="4978402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9831529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12113289" y="-2001"/>
            <a:ext cx="7683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11967230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11887570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CE73B85-CF79-4FBC-81C4-6A0980EE0BE8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F972ECD-DFA3-41A9-B435-D44892DF0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0219" y="2133099"/>
            <a:ext cx="2834639" cy="744770"/>
          </a:xfrm>
          <a:solidFill>
            <a:schemeClr val="accent2">
              <a:lumMod val="60000"/>
              <a:lumOff val="40000"/>
              <a:alpha val="25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УЧРЕДИТЕЛЬ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half" idx="3"/>
          </p:nvPr>
        </p:nvSpPr>
        <p:spPr>
          <a:xfrm>
            <a:off x="3948543" y="2133099"/>
            <a:ext cx="7810275" cy="744770"/>
          </a:xfrm>
          <a:solidFill>
            <a:schemeClr val="accent2">
              <a:lumMod val="40000"/>
              <a:lumOff val="60000"/>
              <a:alpha val="25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Алтайского края по развитию предпринимательства и рыночной инфраструктуры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B114C29-46EB-4274-96A6-473D0BC96929}"/>
              </a:ext>
            </a:extLst>
          </p:cNvPr>
          <p:cNvSpPr txBox="1"/>
          <p:nvPr/>
        </p:nvSpPr>
        <p:spPr>
          <a:xfrm>
            <a:off x="490219" y="6315816"/>
            <a:ext cx="63310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МКК Фонд Финансирования</a:t>
            </a:r>
            <a:endParaRPr lang="ru-RU" sz="30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2" descr="http://altfond.ru/images/pages/afm/2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560" y="795199"/>
            <a:ext cx="3512281" cy="920218"/>
          </a:xfrm>
          <a:prstGeom prst="rect">
            <a:avLst/>
          </a:prstGeom>
          <a:noFill/>
        </p:spPr>
      </p:pic>
      <p:pic>
        <p:nvPicPr>
          <p:cNvPr id="11" name="Рисунок 10" descr="C:\Users\kartashova\Desktop\WhatsApp Image 2021-03-17 at 16.11.24.jpe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701" y="876807"/>
            <a:ext cx="2439882" cy="83861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Текст 11"/>
          <p:cNvSpPr txBox="1">
            <a:spLocks/>
          </p:cNvSpPr>
          <p:nvPr/>
        </p:nvSpPr>
        <p:spPr>
          <a:xfrm>
            <a:off x="3948542" y="3002314"/>
            <a:ext cx="7810275" cy="894567"/>
          </a:xfrm>
          <a:prstGeom prst="rect">
            <a:avLst/>
          </a:prstGeom>
          <a:solidFill>
            <a:schemeClr val="accent2">
              <a:lumMod val="40000"/>
              <a:lumOff val="6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vert="horz" anchor="ctr">
            <a:noAutofit/>
          </a:bodyPr>
          <a:lstStyle>
            <a:lvl1pPr marL="45720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900" b="1" kern="1200">
                <a:solidFill>
                  <a:schemeClr val="tx1">
                    <a:tint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16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b="1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09.04.2009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(Постановление Администрации Алтайского края от 13.03.03 №91 «Об Алтайском фонде финансирования предпринимательства)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Текст 2"/>
          <p:cNvSpPr txBox="1">
            <a:spLocks/>
          </p:cNvSpPr>
          <p:nvPr/>
        </p:nvSpPr>
        <p:spPr>
          <a:xfrm>
            <a:off x="506382" y="3023279"/>
            <a:ext cx="2834638" cy="891139"/>
          </a:xfrm>
          <a:prstGeom prst="rect">
            <a:avLst/>
          </a:prstGeom>
          <a:solidFill>
            <a:schemeClr val="accent2">
              <a:lumMod val="40000"/>
              <a:lumOff val="6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vert="horz" anchor="ctr">
            <a:noAutofit/>
          </a:bodyPr>
          <a:lstStyle>
            <a:lvl1pPr marL="45720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900" b="1" kern="1200">
                <a:solidFill>
                  <a:schemeClr val="tx1">
                    <a:tint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16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b="1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 СОЗДАНИЯ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Текст 2"/>
          <p:cNvSpPr txBox="1">
            <a:spLocks/>
          </p:cNvSpPr>
          <p:nvPr/>
        </p:nvSpPr>
        <p:spPr>
          <a:xfrm>
            <a:off x="506382" y="4066634"/>
            <a:ext cx="2818476" cy="829576"/>
          </a:xfrm>
          <a:prstGeom prst="rect">
            <a:avLst/>
          </a:prstGeom>
          <a:solidFill>
            <a:schemeClr val="accent2">
              <a:lumMod val="40000"/>
              <a:lumOff val="6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vert="horz" anchor="ctr">
            <a:noAutofit/>
          </a:bodyPr>
          <a:lstStyle>
            <a:lvl1pPr marL="45720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900" b="1" kern="1200">
                <a:solidFill>
                  <a:schemeClr val="tx1">
                    <a:tint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16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b="1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КАПИТАЛИЗАЦИЯ ФОНДА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Текст 11"/>
          <p:cNvSpPr txBox="1">
            <a:spLocks/>
          </p:cNvSpPr>
          <p:nvPr/>
        </p:nvSpPr>
        <p:spPr>
          <a:xfrm>
            <a:off x="3948541" y="4066634"/>
            <a:ext cx="7810275" cy="833627"/>
          </a:xfrm>
          <a:prstGeom prst="rect">
            <a:avLst/>
          </a:prstGeom>
          <a:solidFill>
            <a:schemeClr val="accent2">
              <a:lumMod val="40000"/>
              <a:lumOff val="6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vert="horz" anchor="ctr">
            <a:noAutofit/>
          </a:bodyPr>
          <a:lstStyle>
            <a:lvl1pPr marL="45720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900" b="1" kern="1200">
                <a:solidFill>
                  <a:schemeClr val="tx1">
                    <a:tint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16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b="1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985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рублей по состоянию на 01.04.2024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Текст 2"/>
          <p:cNvSpPr txBox="1">
            <a:spLocks/>
          </p:cNvSpPr>
          <p:nvPr/>
        </p:nvSpPr>
        <p:spPr>
          <a:xfrm>
            <a:off x="498300" y="5083580"/>
            <a:ext cx="2818476" cy="1044865"/>
          </a:xfrm>
          <a:prstGeom prst="rect">
            <a:avLst/>
          </a:prstGeom>
          <a:solidFill>
            <a:schemeClr val="accent2">
              <a:lumMod val="40000"/>
              <a:lumOff val="6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vert="horz" anchor="ctr">
            <a:noAutofit/>
          </a:bodyPr>
          <a:lstStyle>
            <a:lvl1pPr marL="45720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900" b="1" kern="1200">
                <a:solidFill>
                  <a:schemeClr val="tx1">
                    <a:tint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16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b="1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ДЕЯТЕЛЬНОСТИ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Текст 11"/>
          <p:cNvSpPr txBox="1">
            <a:spLocks/>
          </p:cNvSpPr>
          <p:nvPr/>
        </p:nvSpPr>
        <p:spPr>
          <a:xfrm>
            <a:off x="3948541" y="5060368"/>
            <a:ext cx="7810275" cy="1068077"/>
          </a:xfrm>
          <a:prstGeom prst="rect">
            <a:avLst/>
          </a:prstGeom>
          <a:solidFill>
            <a:schemeClr val="accent2">
              <a:lumMod val="40000"/>
              <a:lumOff val="6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vert="horz" anchor="ctr">
            <a:noAutofit/>
          </a:bodyPr>
          <a:lstStyle>
            <a:lvl1pPr marL="45720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900" b="1" kern="1200">
                <a:solidFill>
                  <a:schemeClr val="tx1">
                    <a:tint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16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b="1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доступа СМ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 и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самозанятых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финансовым ресурсам посредством предоставления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микрозаймов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иных займов на развитие бизнеса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Текст 11"/>
          <p:cNvSpPr txBox="1">
            <a:spLocks/>
          </p:cNvSpPr>
          <p:nvPr/>
        </p:nvSpPr>
        <p:spPr>
          <a:xfrm>
            <a:off x="4682834" y="723516"/>
            <a:ext cx="7187741" cy="1145193"/>
          </a:xfrm>
          <a:prstGeom prst="rect">
            <a:avLst/>
          </a:prstGeom>
          <a:solidFill>
            <a:schemeClr val="bg1">
              <a:alpha val="25000"/>
            </a:schemeClr>
          </a:solidFill>
          <a:ln w="12700">
            <a:noFill/>
          </a:ln>
        </p:spPr>
        <p:txBody>
          <a:bodyPr vert="horz" anchor="ctr">
            <a:noAutofit/>
          </a:bodyPr>
          <a:lstStyle>
            <a:lvl1pPr marL="45720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900" b="1" kern="1200">
                <a:solidFill>
                  <a:schemeClr val="tx1">
                    <a:tint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16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b="1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Некоммерческая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микрокредитная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компания «АЛТАЙСКИЙ ФОНД ФИНАНСИРОВАНИЯ ПРЕДПРИНИМАТЕЛЬСТВА»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Priem\Desktop\новые лого\Новая папка (2)\лого бел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41053" y="5572014"/>
            <a:ext cx="1781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481B305-FE9A-4649-8C5E-891F46FBCE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95912"/>
            <a:ext cx="10972800" cy="3808602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109728" indent="0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Движимое/ недвижимое имущество (в том числе приобретаемое) и/или поручительство физических и юридических лиц, поручительство Алтайского фонда МСП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1EA9C6F-2E73-435D-AA3A-125B281AE224}"/>
              </a:ext>
            </a:extLst>
          </p:cNvPr>
          <p:cNvSpPr txBox="1"/>
          <p:nvPr/>
        </p:nvSpPr>
        <p:spPr>
          <a:xfrm>
            <a:off x="2860646" y="817749"/>
            <a:ext cx="85903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займа 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B114C29-46EB-4274-96A6-473D0BC96929}"/>
              </a:ext>
            </a:extLst>
          </p:cNvPr>
          <p:cNvSpPr txBox="1"/>
          <p:nvPr/>
        </p:nvSpPr>
        <p:spPr>
          <a:xfrm>
            <a:off x="328266" y="5704514"/>
            <a:ext cx="85903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МКК Фонд Финансирования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="" xmlns:a16="http://schemas.microsoft.com/office/drawing/2014/main" id="{6038739C-5148-43E2-B917-D8F3661ABB11}"/>
              </a:ext>
            </a:extLst>
          </p:cNvPr>
          <p:cNvCxnSpPr>
            <a:cxnSpLocks/>
          </p:cNvCxnSpPr>
          <p:nvPr/>
        </p:nvCxnSpPr>
        <p:spPr>
          <a:xfrm>
            <a:off x="2088859" y="1500468"/>
            <a:ext cx="9605394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Picture 2" descr="http://altfond.ru/images/pages/afm/2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556" y="500552"/>
            <a:ext cx="3512281" cy="920218"/>
          </a:xfrm>
          <a:prstGeom prst="rect">
            <a:avLst/>
          </a:prstGeom>
          <a:noFill/>
        </p:spPr>
      </p:pic>
      <p:pic>
        <p:nvPicPr>
          <p:cNvPr id="11" name="Рисунок 10" descr="C:\Users\kartashova\Desktop\WhatsApp Image 2021-03-17 at 16.11.24.jpe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696" y="594744"/>
            <a:ext cx="2439882" cy="83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Priem\Desktop\новые лого\Новая папка (2)\лого бел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41053" y="5572014"/>
            <a:ext cx="1781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481B305-FE9A-4649-8C5E-891F46FBCE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48639"/>
            <a:ext cx="10972800" cy="4394465"/>
          </a:xfrm>
        </p:spPr>
        <p:txBody>
          <a:bodyPr>
            <a:normAutofit fontScale="62500" lnSpcReduction="20000"/>
          </a:bodyPr>
          <a:lstStyle/>
          <a:p>
            <a:pPr marL="109728" indent="0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- соответствие критериям СМСП, определенным ФЗ;</a:t>
            </a:r>
          </a:p>
          <a:p>
            <a:pPr marL="109728" indent="0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- регистрация СМСП в Алтайском крае;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- отсутствие долгов по налоговым платежам и во внебюджетные фонды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;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- не применяются процедуры несостоятельности и банкротства;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- не является кредитной и/или страховой организаций, страховым или кредитным кооперативом, лизинговой,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факторинговой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компанией, МФО, инвестиционным фондом, НПФ, проф. участником РЦБ, ломбардом или иной НФО, а также СМСП, не осуществляет деятельность в сфере финансового посредничества;</a:t>
            </a:r>
          </a:p>
          <a:p>
            <a:pPr marL="109728" indent="0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- не осуществляет производство и/или реализацию подакцизных товаров, добычу и/или реализацию полезных ископаемых; 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- не находится в процессе ликвидации;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- не является участником соглашений о разделе продукции;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- не осуществляет деятельность в сфере игорного бизнеса;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- не является нерезидентом РФ;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отсутствие у СМСП на дату обращения и за шесть месяцев, предшествующих дате обращения просроченных обязательств по кредитным договорам, договорам займа;</a:t>
            </a:r>
          </a:p>
          <a:p>
            <a:pPr marL="109728" indent="0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-средний уровень заработной платы работников не ниже МРОТ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1EA9C6F-2E73-435D-AA3A-125B281AE224}"/>
              </a:ext>
            </a:extLst>
          </p:cNvPr>
          <p:cNvSpPr txBox="1"/>
          <p:nvPr/>
        </p:nvSpPr>
        <p:spPr>
          <a:xfrm>
            <a:off x="2860646" y="817749"/>
            <a:ext cx="85903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Обязательные условия 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B114C29-46EB-4274-96A6-473D0BC96929}"/>
              </a:ext>
            </a:extLst>
          </p:cNvPr>
          <p:cNvSpPr txBox="1"/>
          <p:nvPr/>
        </p:nvSpPr>
        <p:spPr>
          <a:xfrm>
            <a:off x="311791" y="6143104"/>
            <a:ext cx="85903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МКК Фонд Финансирования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="" xmlns:a16="http://schemas.microsoft.com/office/drawing/2014/main" id="{6038739C-5148-43E2-B917-D8F3661ABB11}"/>
              </a:ext>
            </a:extLst>
          </p:cNvPr>
          <p:cNvCxnSpPr>
            <a:cxnSpLocks/>
          </p:cNvCxnSpPr>
          <p:nvPr/>
        </p:nvCxnSpPr>
        <p:spPr>
          <a:xfrm>
            <a:off x="2088859" y="1500468"/>
            <a:ext cx="9605394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Picture 2" descr="http://altfond.ru/images/pages/afm/2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556" y="500552"/>
            <a:ext cx="3512281" cy="920218"/>
          </a:xfrm>
          <a:prstGeom prst="rect">
            <a:avLst/>
          </a:prstGeom>
          <a:noFill/>
        </p:spPr>
      </p:pic>
      <p:pic>
        <p:nvPicPr>
          <p:cNvPr id="11" name="Рисунок 10" descr="C:\Users\kartashova\Desktop\WhatsApp Image 2021-03-17 at 16.11.24.jpe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696" y="594744"/>
            <a:ext cx="2439882" cy="83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Priem\Desktop\новые лого\Новая папка (2)\лого бел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41053" y="5572014"/>
            <a:ext cx="1781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481B305-FE9A-4649-8C5E-891F46FBCE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48639"/>
            <a:ext cx="10972800" cy="4394465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г. Барнаул, ул. Мало-Тобольская, 19</a:t>
            </a:r>
          </a:p>
          <a:p>
            <a:pPr marL="109728" indent="0" algn="ctr">
              <a:buNone/>
            </a:pPr>
            <a:endParaRPr lang="ru-RU" sz="30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09728" indent="0" algn="ctr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Представительства:</a:t>
            </a:r>
          </a:p>
          <a:p>
            <a:pPr marL="109728" indent="0" algn="ctr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Бийск, Рубцовск, Заринск, Алейск, Славгород </a:t>
            </a:r>
            <a:r>
              <a:rPr lang="ru-RU" sz="30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Мамонтово</a:t>
            </a: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Камень-на-Оби, Благовещенка,</a:t>
            </a:r>
          </a:p>
          <a:p>
            <a:pPr marL="109728" indent="0" algn="ctr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Поспелиха, Угловское.</a:t>
            </a:r>
          </a:p>
          <a:p>
            <a:pPr marL="109728" indent="0" algn="ctr">
              <a:buNone/>
            </a:pPr>
            <a:endParaRPr lang="ru-RU" sz="3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09728" indent="0" algn="ctr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(3852) 538-070 </a:t>
            </a:r>
          </a:p>
          <a:p>
            <a:pPr marL="109728" indent="0" algn="ctr">
              <a:buNone/>
            </a:pPr>
            <a:endParaRPr lang="ru-RU" sz="25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1EA9C6F-2E73-435D-AA3A-125B281AE224}"/>
              </a:ext>
            </a:extLst>
          </p:cNvPr>
          <p:cNvSpPr txBox="1"/>
          <p:nvPr/>
        </p:nvSpPr>
        <p:spPr>
          <a:xfrm>
            <a:off x="3103927" y="484805"/>
            <a:ext cx="85903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9728" lvl="0" algn="r">
              <a:spcBef>
                <a:spcPts val="300"/>
              </a:spcBef>
              <a:buClr>
                <a:srgbClr val="A5AB81"/>
              </a:buClr>
            </a:pPr>
            <a:r>
              <a:rPr lang="en-US" sz="6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afmz.ru</a:t>
            </a:r>
            <a:endParaRPr lang="ru-RU" sz="60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B114C29-46EB-4274-96A6-473D0BC96929}"/>
              </a:ext>
            </a:extLst>
          </p:cNvPr>
          <p:cNvSpPr txBox="1"/>
          <p:nvPr/>
        </p:nvSpPr>
        <p:spPr>
          <a:xfrm>
            <a:off x="345042" y="6143104"/>
            <a:ext cx="85903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МКК Фонд Финансирования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="" xmlns:a16="http://schemas.microsoft.com/office/drawing/2014/main" id="{6038739C-5148-43E2-B917-D8F3661ABB11}"/>
              </a:ext>
            </a:extLst>
          </p:cNvPr>
          <p:cNvCxnSpPr>
            <a:cxnSpLocks/>
          </p:cNvCxnSpPr>
          <p:nvPr/>
        </p:nvCxnSpPr>
        <p:spPr>
          <a:xfrm>
            <a:off x="2088859" y="1500468"/>
            <a:ext cx="9605394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Picture 2" descr="http://altfond.ru/images/pages/afm/2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556" y="500552"/>
            <a:ext cx="3512281" cy="920218"/>
          </a:xfrm>
          <a:prstGeom prst="rect">
            <a:avLst/>
          </a:prstGeom>
          <a:noFill/>
        </p:spPr>
      </p:pic>
      <p:pic>
        <p:nvPicPr>
          <p:cNvPr id="11" name="Рисунок 10" descr="C:\Users\kartashova\Desktop\WhatsApp Image 2021-03-17 at 16.11.24.jpe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696" y="594744"/>
            <a:ext cx="2439882" cy="838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8873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Priem\Desktop\новые лого\Новая папка (2)\лого бел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41053" y="5572014"/>
            <a:ext cx="1781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481B305-FE9A-4649-8C5E-891F46FBCE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428" y="1683713"/>
            <a:ext cx="10972800" cy="3808602"/>
          </a:xfrm>
        </p:spPr>
        <p:txBody>
          <a:bodyPr/>
          <a:lstStyle/>
          <a:p>
            <a:pPr marL="109728" indent="0" algn="ctr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Субъектам </a:t>
            </a:r>
            <a:r>
              <a:rPr lang="ru-RU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малого и среднего!!!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предпринимательства, включая крестьянские (фермерские) хозяйства, сельскохозяйственные потребительские кооперативы, определенные в соответствии с федеральным законодательством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Физическим лицам применяющим специальный налоговый режим «Налог на профессиональный доход»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самозанятым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1EA9C6F-2E73-435D-AA3A-125B281AE224}"/>
              </a:ext>
            </a:extLst>
          </p:cNvPr>
          <p:cNvSpPr txBox="1"/>
          <p:nvPr/>
        </p:nvSpPr>
        <p:spPr>
          <a:xfrm>
            <a:off x="2860646" y="817749"/>
            <a:ext cx="85903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Займы на развитие бизнеса! 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B114C29-46EB-4274-96A6-473D0BC96929}"/>
              </a:ext>
            </a:extLst>
          </p:cNvPr>
          <p:cNvSpPr txBox="1"/>
          <p:nvPr/>
        </p:nvSpPr>
        <p:spPr>
          <a:xfrm>
            <a:off x="311791" y="5737183"/>
            <a:ext cx="85903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МКК Фонд Финансирования</a:t>
            </a:r>
            <a:endParaRPr lang="ru-RU" sz="30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="" xmlns:a16="http://schemas.microsoft.com/office/drawing/2014/main" id="{6038739C-5148-43E2-B917-D8F3661ABB11}"/>
              </a:ext>
            </a:extLst>
          </p:cNvPr>
          <p:cNvCxnSpPr>
            <a:cxnSpLocks/>
          </p:cNvCxnSpPr>
          <p:nvPr/>
        </p:nvCxnSpPr>
        <p:spPr>
          <a:xfrm>
            <a:off x="2088859" y="1500468"/>
            <a:ext cx="9605394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Picture 2" descr="http://altfond.ru/images/pages/afm/2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556" y="500552"/>
            <a:ext cx="3512281" cy="920218"/>
          </a:xfrm>
          <a:prstGeom prst="rect">
            <a:avLst/>
          </a:prstGeom>
          <a:noFill/>
        </p:spPr>
      </p:pic>
      <p:pic>
        <p:nvPicPr>
          <p:cNvPr id="11" name="Рисунок 10" descr="C:\Users\kartashova\Desktop\WhatsApp Image 2021-03-17 at 16.11.24.jpe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696" y="594744"/>
            <a:ext cx="2439882" cy="838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889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Priem\Desktop\новые лого\Новая папка (2)\лого бел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41053" y="5572014"/>
            <a:ext cx="1781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481B305-FE9A-4649-8C5E-891F46FBCE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428" y="1683713"/>
            <a:ext cx="10972800" cy="3808602"/>
          </a:xfrm>
        </p:spPr>
        <p:txBody>
          <a:bodyPr/>
          <a:lstStyle/>
          <a:p>
            <a:pPr marL="109728" indent="0" algn="ctr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 НАЧАЛА ДЕЯТЕЛЬНОСТИ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ВЫДАНО более 6 400 ЗАЙМОВ НА СУММУ порядка 8 МЛРД. РУБ.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ГОД ПРЕДПРИНИМАТЕЛЯМ НА РАЗВИТИЕ БИЗНЕСА ВЫДАЕТСЯ БОЛЕЕ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МЛРД. ЗАЕМНЫХ СРЕДСТВ НЕ МЕНЕЕ 400 ЗАЕМЩИКАМ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1EA9C6F-2E73-435D-AA3A-125B281AE224}"/>
              </a:ext>
            </a:extLst>
          </p:cNvPr>
          <p:cNvSpPr txBox="1"/>
          <p:nvPr/>
        </p:nvSpPr>
        <p:spPr>
          <a:xfrm>
            <a:off x="2860646" y="817749"/>
            <a:ext cx="85903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Займы на развитие бизнеса! 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B114C29-46EB-4274-96A6-473D0BC96929}"/>
              </a:ext>
            </a:extLst>
          </p:cNvPr>
          <p:cNvSpPr txBox="1"/>
          <p:nvPr/>
        </p:nvSpPr>
        <p:spPr>
          <a:xfrm>
            <a:off x="672275" y="5096395"/>
            <a:ext cx="85903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МКК Фонд Финансирования</a:t>
            </a:r>
            <a:endParaRPr lang="ru-RU" sz="30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="" xmlns:a16="http://schemas.microsoft.com/office/drawing/2014/main" id="{6038739C-5148-43E2-B917-D8F3661ABB11}"/>
              </a:ext>
            </a:extLst>
          </p:cNvPr>
          <p:cNvCxnSpPr>
            <a:cxnSpLocks/>
          </p:cNvCxnSpPr>
          <p:nvPr/>
        </p:nvCxnSpPr>
        <p:spPr>
          <a:xfrm>
            <a:off x="2088859" y="1500468"/>
            <a:ext cx="9605394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Picture 2" descr="http://altfond.ru/images/pages/afm/2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556" y="500552"/>
            <a:ext cx="3512281" cy="920218"/>
          </a:xfrm>
          <a:prstGeom prst="rect">
            <a:avLst/>
          </a:prstGeom>
          <a:noFill/>
        </p:spPr>
      </p:pic>
      <p:pic>
        <p:nvPicPr>
          <p:cNvPr id="11" name="Рисунок 10" descr="C:\Users\kartashova\Desktop\WhatsApp Image 2021-03-17 at 16.11.2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696" y="594744"/>
            <a:ext cx="2439882" cy="838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686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ltfond.ru/images/pages/afm/2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556" y="500552"/>
            <a:ext cx="3512281" cy="920218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A1EA9C6F-2E73-435D-AA3A-125B281AE224}"/>
              </a:ext>
            </a:extLst>
          </p:cNvPr>
          <p:cNvSpPr txBox="1"/>
          <p:nvPr/>
        </p:nvSpPr>
        <p:spPr>
          <a:xfrm>
            <a:off x="2981576" y="680273"/>
            <a:ext cx="921042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500" b="1" dirty="0" err="1" smtClean="0">
                <a:solidFill>
                  <a:srgbClr val="DD8047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Микрозаймы</a:t>
            </a:r>
            <a:r>
              <a:rPr lang="ru-RU" sz="3500" b="1" dirty="0" smtClean="0">
                <a:solidFill>
                  <a:srgbClr val="DD8047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500" b="1" dirty="0">
                <a:solidFill>
                  <a:srgbClr val="DD8047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развитие бизнеса!</a:t>
            </a:r>
            <a:r>
              <a:rPr lang="ru-RU" sz="35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5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="" xmlns:a16="http://schemas.microsoft.com/office/drawing/2014/main" id="{6038739C-5148-43E2-B917-D8F3661ABB11}"/>
              </a:ext>
            </a:extLst>
          </p:cNvPr>
          <p:cNvCxnSpPr>
            <a:cxnSpLocks/>
          </p:cNvCxnSpPr>
          <p:nvPr/>
        </p:nvCxnSpPr>
        <p:spPr>
          <a:xfrm>
            <a:off x="2088859" y="1500468"/>
            <a:ext cx="9605394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1285103" y="1689722"/>
            <a:ext cx="1035148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809F79"/>
              </a:buClr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 инвестиции, пополнение оборотных средств, рефинансирование банковских кредитов на предпринимательские цели</a:t>
            </a:r>
          </a:p>
          <a:p>
            <a:pPr marL="285750" indent="-285750">
              <a:buClr>
                <a:srgbClr val="809F79"/>
              </a:buClr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 36 месяцев</a:t>
            </a:r>
          </a:p>
          <a:p>
            <a:pPr marL="285750" indent="-285750">
              <a:buClr>
                <a:srgbClr val="809F79"/>
              </a:buClr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 500 000 рублей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самозанятым</a:t>
            </a:r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Clr>
                <a:srgbClr val="809F79"/>
              </a:buClr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 5 000 000 рублей СМСП</a:t>
            </a:r>
          </a:p>
          <a:p>
            <a:pPr marL="109728" indent="0">
              <a:buNone/>
            </a:pPr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09728" indent="0"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сумме займа свыше 3 (трех) миллионов рублей: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сумма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совокупной выручки за последний отчетный год не менее 7 000 тыс. рублей;</a:t>
            </a:r>
          </a:p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положительный финансовый результат за предшествующий отчетный год.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98228" y="5913394"/>
            <a:ext cx="553363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МКК Фонд Финансирования</a:t>
            </a:r>
          </a:p>
        </p:txBody>
      </p:sp>
      <p:pic>
        <p:nvPicPr>
          <p:cNvPr id="7" name="Рисунок 6" descr="C:\Users\kartashova\Desktop\WhatsApp Image 2021-03-17 at 16.11.24.jpe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755" y="576439"/>
            <a:ext cx="2439882" cy="838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421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Priem\Desktop\новые лого\Новая папка (2)\лого бел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74005" y="5819775"/>
            <a:ext cx="1781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481B305-FE9A-4649-8C5E-891F46FBCE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415" y="1748640"/>
            <a:ext cx="11195222" cy="4432262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7,5%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стандартный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займ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 предоставлением залога;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4,75-5,75%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приоритетные проекты;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4,7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%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для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самозанятых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граждан;</a:t>
            </a:r>
          </a:p>
          <a:p>
            <a:pPr marL="109728" lvl="0" indent="0">
              <a:buClr>
                <a:srgbClr val="A5AB81"/>
              </a:buCl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- 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5,75%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льготные категории; </a:t>
            </a:r>
          </a:p>
          <a:p>
            <a:pPr>
              <a:buClr>
                <a:srgbClr val="A5AB81"/>
              </a:buClr>
              <a:buFontTx/>
              <a:buChar char="-"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4,75%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для социального предпринимательства;</a:t>
            </a:r>
          </a:p>
          <a:p>
            <a:pPr>
              <a:buClr>
                <a:srgbClr val="A5AB81"/>
              </a:buClr>
              <a:buFontTx/>
              <a:buChar char="-"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4,75%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«Комфортный старт» для начинающих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(срок регистрации СМСП до 2 лет)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Clr>
                <a:srgbClr val="A5AB81"/>
              </a:buClr>
              <a:buFontTx/>
              <a:buChar char="-"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3,5%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инвестиционные займы по программе СЭР;</a:t>
            </a:r>
          </a:p>
          <a:p>
            <a:pPr lvl="0">
              <a:buClr>
                <a:srgbClr val="A5AB81"/>
              </a:buClr>
              <a:buFontTx/>
              <a:buChar char="-"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1 %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пострадавшим в Чрезвычайной Ситуации</a:t>
            </a:r>
          </a:p>
          <a:p>
            <a:pPr>
              <a:buClr>
                <a:srgbClr val="A5AB81"/>
              </a:buClr>
              <a:buFontTx/>
              <a:buChar char="-"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от 4,75% до 16%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без залога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до 200 000 рублей</a:t>
            </a:r>
          </a:p>
          <a:p>
            <a:pPr>
              <a:buClr>
                <a:srgbClr val="A5AB81"/>
              </a:buClr>
              <a:buFontTx/>
              <a:buChar char="-"/>
            </a:pP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5,75%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«Надежный партнер»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беззалоговый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займ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до 2,5 млн. руб.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A5AB81"/>
              </a:buClr>
              <a:buFontTx/>
              <a:buChar char="-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A5AB81"/>
              </a:buClr>
              <a:buFontTx/>
              <a:buChar char="-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A5AB81"/>
              </a:buClr>
              <a:buFontTx/>
              <a:buChar char="-"/>
            </a:pPr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A5AB81"/>
              </a:buClr>
              <a:buFontTx/>
              <a:buChar char="-"/>
            </a:pPr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109728" lvl="0" indent="0">
              <a:buClr>
                <a:srgbClr val="A5AB81"/>
              </a:buClr>
              <a:buNone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A5AB81"/>
              </a:buClr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A5AB81"/>
              </a:buClr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A5AB81"/>
              </a:buClr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A5AB81"/>
              </a:buClr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A5AB81"/>
              </a:buClr>
            </a:pPr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A5AB81"/>
              </a:buClr>
            </a:pPr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1EA9C6F-2E73-435D-AA3A-125B281AE224}"/>
              </a:ext>
            </a:extLst>
          </p:cNvPr>
          <p:cNvSpPr txBox="1"/>
          <p:nvPr/>
        </p:nvSpPr>
        <p:spPr>
          <a:xfrm>
            <a:off x="2860646" y="817749"/>
            <a:ext cx="85903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Процентные ставки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B114C29-46EB-4274-96A6-473D0BC96929}"/>
              </a:ext>
            </a:extLst>
          </p:cNvPr>
          <p:cNvSpPr txBox="1"/>
          <p:nvPr/>
        </p:nvSpPr>
        <p:spPr>
          <a:xfrm>
            <a:off x="255750" y="6168318"/>
            <a:ext cx="85903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9728" lvl="0">
              <a:spcBef>
                <a:spcPts val="300"/>
              </a:spcBef>
              <a:buClr>
                <a:srgbClr val="A5AB81"/>
              </a:buClr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МКК Фонд Финансирования</a:t>
            </a:r>
            <a:endParaRPr lang="ru-RU" sz="30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="" xmlns:a16="http://schemas.microsoft.com/office/drawing/2014/main" id="{6038739C-5148-43E2-B917-D8F3661ABB11}"/>
              </a:ext>
            </a:extLst>
          </p:cNvPr>
          <p:cNvCxnSpPr>
            <a:cxnSpLocks/>
          </p:cNvCxnSpPr>
          <p:nvPr/>
        </p:nvCxnSpPr>
        <p:spPr>
          <a:xfrm>
            <a:off x="2088859" y="1500468"/>
            <a:ext cx="9605394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Picture 2" descr="http://altfond.ru/images/pages/afm/2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556" y="500552"/>
            <a:ext cx="3512281" cy="920218"/>
          </a:xfrm>
          <a:prstGeom prst="rect">
            <a:avLst/>
          </a:prstGeom>
          <a:noFill/>
        </p:spPr>
      </p:pic>
      <p:pic>
        <p:nvPicPr>
          <p:cNvPr id="11" name="Рисунок 10" descr="C:\Users\kartashova\Desktop\WhatsApp Image 2021-03-17 at 16.11.24.jpe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696" y="594744"/>
            <a:ext cx="2439882" cy="83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Priem\Desktop\новые лого\Новая папка (2)\лого бел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41053" y="5572014"/>
            <a:ext cx="1781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481B305-FE9A-4649-8C5E-891F46FBCE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95912"/>
            <a:ext cx="10972800" cy="3808602"/>
          </a:xfrm>
        </p:spPr>
        <p:txBody>
          <a:bodyPr>
            <a:normAutofit fontScale="40000" lnSpcReduction="20000"/>
          </a:bodyPr>
          <a:lstStyle/>
          <a:p>
            <a:pPr algn="ctr">
              <a:spcBef>
                <a:spcPts val="0"/>
              </a:spcBef>
              <a:buFont typeface="Arial" charset="0"/>
              <a:buNone/>
            </a:pPr>
            <a:r>
              <a:rPr lang="ru-RU" sz="7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Приоритетные проекты</a:t>
            </a:r>
            <a:r>
              <a:rPr lang="ru-RU" sz="7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7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если </a:t>
            </a:r>
            <a:r>
              <a:rPr lang="ru-RU" sz="7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СМСП</a:t>
            </a:r>
            <a:r>
              <a:rPr lang="ru-RU" sz="7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7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algn="ctr">
              <a:spcBef>
                <a:spcPct val="65000"/>
              </a:spcBef>
              <a:buFont typeface="Arial" charset="0"/>
              <a:buNone/>
            </a:pPr>
            <a:endParaRPr lang="ru-RU" altLang="ru-RU" sz="25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3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endParaRPr lang="ru-RU" sz="40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является </a:t>
            </a:r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резидентом промышленного (индустриального) парка, агропромышленного парка, технопарка, промышленного технопарка, </a:t>
            </a: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бизнес-инкубатора;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осуществляет экспортную деятельность;</a:t>
            </a:r>
          </a:p>
          <a:p>
            <a:pPr>
              <a:lnSpc>
                <a:spcPct val="120000"/>
              </a:lnSpc>
            </a:pPr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создан женщиной;</a:t>
            </a:r>
          </a:p>
          <a:p>
            <a:pPr>
              <a:lnSpc>
                <a:spcPct val="120000"/>
              </a:lnSpc>
            </a:pPr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является сельскохозяйственным производственным или потребительским кооперативом</a:t>
            </a: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относится к молодежному предпринимательству;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создан физическим лицом старше </a:t>
            </a: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55;</a:t>
            </a:r>
          </a:p>
          <a:p>
            <a:pPr>
              <a:lnSpc>
                <a:spcPct val="120000"/>
              </a:lnSpc>
            </a:pP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вновь зарегистрированный и действующий менее 2 лет:</a:t>
            </a:r>
          </a:p>
          <a:p>
            <a:pPr>
              <a:lnSpc>
                <a:spcPct val="120000"/>
              </a:lnSpc>
            </a:pP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осуществляющий деятельность в отраслях обрабатывающего производства, гостиниц и общественного питания, информации и связи, сфере туризма</a:t>
            </a:r>
          </a:p>
          <a:p>
            <a:pPr>
              <a:lnSpc>
                <a:spcPct val="120000"/>
              </a:lnSpc>
            </a:pP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1EA9C6F-2E73-435D-AA3A-125B281AE224}"/>
              </a:ext>
            </a:extLst>
          </p:cNvPr>
          <p:cNvSpPr txBox="1"/>
          <p:nvPr/>
        </p:nvSpPr>
        <p:spPr>
          <a:xfrm>
            <a:off x="2860646" y="817749"/>
            <a:ext cx="85903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ru-RU" altLang="ru-RU" sz="30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Специальные льготные программы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rgbClr val="DD8047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B114C29-46EB-4274-96A6-473D0BC96929}"/>
              </a:ext>
            </a:extLst>
          </p:cNvPr>
          <p:cNvSpPr txBox="1"/>
          <p:nvPr/>
        </p:nvSpPr>
        <p:spPr>
          <a:xfrm>
            <a:off x="311791" y="5737183"/>
            <a:ext cx="85903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МКК Фонд Финансирования</a:t>
            </a:r>
            <a:endParaRPr lang="ru-RU" sz="30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="" xmlns:a16="http://schemas.microsoft.com/office/drawing/2014/main" id="{6038739C-5148-43E2-B917-D8F3661ABB11}"/>
              </a:ext>
            </a:extLst>
          </p:cNvPr>
          <p:cNvCxnSpPr>
            <a:cxnSpLocks/>
          </p:cNvCxnSpPr>
          <p:nvPr/>
        </p:nvCxnSpPr>
        <p:spPr>
          <a:xfrm>
            <a:off x="2088859" y="1500468"/>
            <a:ext cx="9605394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Picture 2" descr="http://altfond.ru/images/pages/afm/2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556" y="500552"/>
            <a:ext cx="3512281" cy="920218"/>
          </a:xfrm>
          <a:prstGeom prst="rect">
            <a:avLst/>
          </a:prstGeom>
          <a:noFill/>
        </p:spPr>
      </p:pic>
      <p:pic>
        <p:nvPicPr>
          <p:cNvPr id="11" name="Рисунок 10" descr="C:\Users\kartashova\Desktop\WhatsApp Image 2021-03-17 at 16.11.24.jpe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696" y="594744"/>
            <a:ext cx="2439882" cy="838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761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Priem\Desktop\новые лого\Новая папка (2)\лого бел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41053" y="5572014"/>
            <a:ext cx="1781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481B305-FE9A-4649-8C5E-891F46FBCE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95912"/>
            <a:ext cx="10972800" cy="3808602"/>
          </a:xfrm>
        </p:spPr>
        <p:txBody>
          <a:bodyPr>
            <a:normAutofit fontScale="85000" lnSpcReduction="20000"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Льготные категории СМСП – это СМСП</a:t>
            </a: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lnSpc>
                <a:spcPct val="110000"/>
              </a:lnSpc>
            </a:pPr>
            <a:endParaRPr lang="ru-RU" sz="9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</a:pP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приобретающие </a:t>
            </a:r>
            <a:r>
              <a:rPr lang="ru-RU" sz="2100" b="1" dirty="0">
                <a:latin typeface="Arial" pitchFamily="34" charset="0"/>
                <a:cs typeface="Arial" pitchFamily="34" charset="0"/>
              </a:rPr>
              <a:t>и устанавливающие охранно-пожарную сигнализацию;</a:t>
            </a:r>
          </a:p>
          <a:p>
            <a:pPr>
              <a:lnSpc>
                <a:spcPct val="110000"/>
              </a:lnSpc>
            </a:pP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приобретающие </a:t>
            </a:r>
            <a:r>
              <a:rPr lang="ru-RU" sz="2100" b="1" dirty="0">
                <a:latin typeface="Arial" pitchFamily="34" charset="0"/>
                <a:cs typeface="Arial" pitchFamily="34" charset="0"/>
              </a:rPr>
              <a:t>оборудование и программное обеспечение для осуществления маркировки готовой продукции;</a:t>
            </a:r>
          </a:p>
          <a:p>
            <a:pPr>
              <a:lnSpc>
                <a:spcPct val="110000"/>
              </a:lnSpc>
            </a:pP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предприятия </a:t>
            </a:r>
            <a:r>
              <a:rPr lang="ru-RU" sz="2100" b="1" dirty="0">
                <a:latin typeface="Arial" pitchFamily="34" charset="0"/>
                <a:cs typeface="Arial" pitchFamily="34" charset="0"/>
              </a:rPr>
              <a:t>торговли (код ОКВЭД 2- 47 по основному виду деятельности), зарегистрированные и осуществляющие деятельность в сельских территориях, получающие заемные </a:t>
            </a: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средства </a:t>
            </a:r>
            <a:r>
              <a:rPr lang="ru-RU" sz="2100" b="1" dirty="0">
                <a:latin typeface="Arial" pitchFamily="34" charset="0"/>
                <a:cs typeface="Arial" pitchFamily="34" charset="0"/>
              </a:rPr>
              <a:t>на финансирование основного вида деятельности;</a:t>
            </a:r>
          </a:p>
          <a:p>
            <a:pPr>
              <a:lnSpc>
                <a:spcPct val="110000"/>
              </a:lnSpc>
            </a:pP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финансирующие </a:t>
            </a:r>
            <a:r>
              <a:rPr lang="ru-RU" sz="2100" b="1" dirty="0">
                <a:latin typeface="Arial" pitchFamily="34" charset="0"/>
                <a:cs typeface="Arial" pitchFamily="34" charset="0"/>
              </a:rPr>
              <a:t>развитие телекоммуникационной инфраструктуры в сельских </a:t>
            </a: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территориях</a:t>
            </a:r>
          </a:p>
          <a:p>
            <a:pPr>
              <a:lnSpc>
                <a:spcPct val="110000"/>
              </a:lnSpc>
            </a:pP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финансирующие объекты придорожного сервиса;</a:t>
            </a:r>
          </a:p>
          <a:p>
            <a:pPr>
              <a:lnSpc>
                <a:spcPct val="110000"/>
              </a:lnSpc>
            </a:pP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сельскохозяйственные </a:t>
            </a:r>
            <a:r>
              <a:rPr lang="ru-RU" sz="2100" b="1" dirty="0">
                <a:latin typeface="Arial" pitchFamily="34" charset="0"/>
                <a:cs typeface="Arial" pitchFamily="34" charset="0"/>
              </a:rPr>
              <a:t>предприятия (код ОКВЭД </a:t>
            </a: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01- 11 </a:t>
            </a:r>
            <a:r>
              <a:rPr lang="ru-RU" sz="2100" b="1" dirty="0">
                <a:latin typeface="Arial" pitchFamily="34" charset="0"/>
                <a:cs typeface="Arial" pitchFamily="34" charset="0"/>
              </a:rPr>
              <a:t>по основному виду деятельности</a:t>
            </a: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ru-RU" sz="2100" b="1" dirty="0">
                <a:latin typeface="Arial" pitchFamily="34" charset="0"/>
                <a:cs typeface="Arial" pitchFamily="34" charset="0"/>
              </a:rPr>
              <a:t> зарегистрированные и осуществляющие деятельность в сельских территориях, получающие заемные средства на финансирование основного вида деятельности</a:t>
            </a: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, </a:t>
            </a:r>
            <a:endParaRPr lang="ru-RU" sz="2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1EA9C6F-2E73-435D-AA3A-125B281AE224}"/>
              </a:ext>
            </a:extLst>
          </p:cNvPr>
          <p:cNvSpPr txBox="1"/>
          <p:nvPr/>
        </p:nvSpPr>
        <p:spPr>
          <a:xfrm>
            <a:off x="2860646" y="817749"/>
            <a:ext cx="85903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ru-RU" altLang="ru-RU" sz="30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Специальные льготные программы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rgbClr val="DD8047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B114C29-46EB-4274-96A6-473D0BC96929}"/>
              </a:ext>
            </a:extLst>
          </p:cNvPr>
          <p:cNvSpPr txBox="1"/>
          <p:nvPr/>
        </p:nvSpPr>
        <p:spPr>
          <a:xfrm>
            <a:off x="311791" y="5737183"/>
            <a:ext cx="85903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МКК Фонд Финансирования</a:t>
            </a:r>
            <a:endParaRPr lang="ru-RU" sz="30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="" xmlns:a16="http://schemas.microsoft.com/office/drawing/2014/main" id="{6038739C-5148-43E2-B917-D8F3661ABB11}"/>
              </a:ext>
            </a:extLst>
          </p:cNvPr>
          <p:cNvCxnSpPr>
            <a:cxnSpLocks/>
          </p:cNvCxnSpPr>
          <p:nvPr/>
        </p:nvCxnSpPr>
        <p:spPr>
          <a:xfrm>
            <a:off x="2088859" y="1500468"/>
            <a:ext cx="9605394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Picture 2" descr="http://altfond.ru/images/pages/afm/2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556" y="500552"/>
            <a:ext cx="3512281" cy="920218"/>
          </a:xfrm>
          <a:prstGeom prst="rect">
            <a:avLst/>
          </a:prstGeom>
          <a:noFill/>
        </p:spPr>
      </p:pic>
      <p:pic>
        <p:nvPicPr>
          <p:cNvPr id="11" name="Рисунок 10" descr="C:\Users\kartashova\Desktop\WhatsApp Image 2021-03-17 at 16.11.24.jpe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696" y="594744"/>
            <a:ext cx="2439882" cy="838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829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Priem\Desktop\новые лого\Новая папка (2)\лого бел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41053" y="5572014"/>
            <a:ext cx="1781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481B305-FE9A-4649-8C5E-891F46FBCE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95912"/>
            <a:ext cx="10972800" cy="3808602"/>
          </a:xfrm>
        </p:spPr>
        <p:txBody>
          <a:bodyPr>
            <a:normAutofit fontScale="92500" lnSpcReduction="10000"/>
          </a:bodyPr>
          <a:lstStyle/>
          <a:p>
            <a:pPr marL="109728" indent="0">
              <a:lnSpc>
                <a:spcPct val="110000"/>
              </a:lnSpc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для начинающих предпринимателей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100" b="1" dirty="0">
                <a:latin typeface="Arial" pitchFamily="34" charset="0"/>
                <a:cs typeface="Arial" pitchFamily="34" charset="0"/>
              </a:rPr>
              <a:t>срок регистрации до </a:t>
            </a: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2 лет</a:t>
            </a:r>
            <a:endParaRPr lang="ru-RU" sz="2100" b="1" dirty="0">
              <a:latin typeface="Arial" pitchFamily="34" charset="0"/>
              <a:cs typeface="Arial" pitchFamily="34" charset="0"/>
            </a:endParaRPr>
          </a:p>
          <a:p>
            <a:pPr marL="109728" indent="0">
              <a:lnSpc>
                <a:spcPct val="110000"/>
              </a:lnSpc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Комфортный старт </a:t>
            </a: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–заем до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3 000 000 </a:t>
            </a: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руб. по ставке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4,75%</a:t>
            </a: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 годовых</a:t>
            </a:r>
          </a:p>
          <a:p>
            <a:pPr marL="109728" indent="0">
              <a:lnSpc>
                <a:spcPct val="110000"/>
              </a:lnSpc>
              <a:buNone/>
            </a:pP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    До 50% обеспечения- поручительство Алтайского фонда МСП;</a:t>
            </a:r>
          </a:p>
          <a:p>
            <a:pPr marL="109728" indent="0">
              <a:lnSpc>
                <a:spcPct val="110000"/>
              </a:lnSpc>
              <a:buNone/>
            </a:pPr>
            <a:endParaRPr lang="ru-RU" sz="500" b="1" dirty="0" smtClean="0">
              <a:latin typeface="Arial" pitchFamily="34" charset="0"/>
              <a:cs typeface="Arial" pitchFamily="34" charset="0"/>
            </a:endParaRPr>
          </a:p>
          <a:p>
            <a:pPr marL="109728" indent="0">
              <a:lnSpc>
                <a:spcPct val="110000"/>
              </a:lnSpc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для постоянных клиентов</a:t>
            </a: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имеющих </a:t>
            </a:r>
            <a:r>
              <a:rPr lang="ru-RU" sz="2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действующий, обеспеченный залоговым имуществом заем в Фонде, </a:t>
            </a:r>
            <a:r>
              <a:rPr lang="ru-RU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являющихся </a:t>
            </a:r>
            <a:r>
              <a:rPr lang="ru-RU" sz="2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заемщиками Фонда более 5 лет, </a:t>
            </a:r>
            <a:r>
              <a:rPr lang="ru-RU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имеющих </a:t>
            </a:r>
            <a:r>
              <a:rPr lang="ru-RU" sz="2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не менее  3 (трех) </a:t>
            </a:r>
            <a:r>
              <a:rPr lang="ru-RU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погашенных </a:t>
            </a:r>
            <a:r>
              <a:rPr lang="ru-RU" sz="2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займов в Фонде и положительную кредитную историю</a:t>
            </a:r>
            <a:endParaRPr lang="ru-RU" sz="500" b="1" dirty="0" smtClean="0">
              <a:latin typeface="Arial" pitchFamily="34" charset="0"/>
              <a:cs typeface="Arial" pitchFamily="34" charset="0"/>
            </a:endParaRPr>
          </a:p>
          <a:p>
            <a:pPr marL="109728" indent="0">
              <a:lnSpc>
                <a:spcPct val="110000"/>
              </a:lnSpc>
              <a:buNone/>
            </a:pP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Надежный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партнер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з</a:t>
            </a: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аем до </a:t>
            </a:r>
            <a:r>
              <a:rPr lang="ru-RU" sz="21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2 500 000 </a:t>
            </a: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рублей по ставке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5,75%</a:t>
            </a: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 годовых заем на срок, не превышающий срок действующего обеспеченного займа </a:t>
            </a:r>
            <a:r>
              <a:rPr lang="ru-RU" sz="21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без предоставления залогового обеспечения</a:t>
            </a:r>
          </a:p>
          <a:p>
            <a:pPr marL="109728" indent="0">
              <a:lnSpc>
                <a:spcPct val="110000"/>
              </a:lnSpc>
              <a:buNone/>
            </a:pP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    </a:t>
            </a:r>
            <a:endParaRPr lang="ru-RU" sz="2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1EA9C6F-2E73-435D-AA3A-125B281AE224}"/>
              </a:ext>
            </a:extLst>
          </p:cNvPr>
          <p:cNvSpPr txBox="1"/>
          <p:nvPr/>
        </p:nvSpPr>
        <p:spPr>
          <a:xfrm>
            <a:off x="2860646" y="817749"/>
            <a:ext cx="85903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ru-RU" altLang="ru-RU" sz="30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Специальные льготные программы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rgbClr val="DD8047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B114C29-46EB-4274-96A6-473D0BC96929}"/>
              </a:ext>
            </a:extLst>
          </p:cNvPr>
          <p:cNvSpPr txBox="1"/>
          <p:nvPr/>
        </p:nvSpPr>
        <p:spPr>
          <a:xfrm>
            <a:off x="311791" y="5737183"/>
            <a:ext cx="85903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МКК Фонд Финансирования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="" xmlns:a16="http://schemas.microsoft.com/office/drawing/2014/main" id="{6038739C-5148-43E2-B917-D8F3661ABB11}"/>
              </a:ext>
            </a:extLst>
          </p:cNvPr>
          <p:cNvCxnSpPr>
            <a:cxnSpLocks/>
          </p:cNvCxnSpPr>
          <p:nvPr/>
        </p:nvCxnSpPr>
        <p:spPr>
          <a:xfrm>
            <a:off x="2088859" y="1500468"/>
            <a:ext cx="9605394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Picture 2" descr="http://altfond.ru/images/pages/afm/2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556" y="500552"/>
            <a:ext cx="3512281" cy="920218"/>
          </a:xfrm>
          <a:prstGeom prst="rect">
            <a:avLst/>
          </a:prstGeom>
          <a:noFill/>
        </p:spPr>
      </p:pic>
      <p:pic>
        <p:nvPicPr>
          <p:cNvPr id="11" name="Рисунок 10" descr="C:\Users\kartashova\Desktop\WhatsApp Image 2021-03-17 at 16.11.24.jpe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696" y="594744"/>
            <a:ext cx="2439882" cy="838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281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Priem\Desktop\новые лого\Новая папка (2)\лого бел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41053" y="5572014"/>
            <a:ext cx="1781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481B305-FE9A-4649-8C5E-891F46FBCE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95912"/>
            <a:ext cx="10972800" cy="4164066"/>
          </a:xfrm>
        </p:spPr>
        <p:txBody>
          <a:bodyPr>
            <a:normAutofit fontScale="85000" lnSpcReduction="10000"/>
          </a:bodyPr>
          <a:lstStyle/>
          <a:p>
            <a:pPr algn="ctr">
              <a:spcBef>
                <a:spcPct val="65000"/>
              </a:spcBef>
              <a:buFont typeface="Arial" charset="0"/>
              <a:buNone/>
            </a:pPr>
            <a:r>
              <a:rPr lang="ru-RU" altLang="ru-RU" sz="39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Программа социально-экономического развития</a:t>
            </a:r>
          </a:p>
          <a:p>
            <a:pPr algn="ctr">
              <a:spcBef>
                <a:spcPct val="65000"/>
              </a:spcBef>
              <a:buFont typeface="Arial" charset="0"/>
              <a:buNone/>
            </a:pPr>
            <a:endParaRPr lang="ru-RU" altLang="ru-RU" sz="12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Инвестиционные займы</a:t>
            </a:r>
          </a:p>
          <a:p>
            <a:r>
              <a:rPr lang="ru-RU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Процентная ставка 3,5% годовых!!!</a:t>
            </a:r>
            <a:r>
              <a:rPr lang="ru-RU" sz="39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Срок от 36 до 84 месяцев!!! </a:t>
            </a:r>
          </a:p>
          <a:p>
            <a:r>
              <a:rPr lang="ru-RU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Сумма инвестиционного займа от 1,5 млн. рублей до 15 млн. рублей;</a:t>
            </a:r>
          </a:p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Залог – не менее суммы займа по </a:t>
            </a: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залоговой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стоимости;</a:t>
            </a:r>
          </a:p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Возможно поручительство НО «Алтайский фонд МСП»;</a:t>
            </a:r>
          </a:p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Обязательное условие – создание 1 рабочего места на каждые 1,5 млн. руб. полученного займа;</a:t>
            </a:r>
          </a:p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Страхование залогового имущества от риска утраты, гибели, повреждения на весь срок действия договора займа при сроке займа более 36 месяцев и сумме более 5 млн. руб.</a:t>
            </a:r>
          </a:p>
          <a:p>
            <a:endParaRPr lang="ru-RU" sz="2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1EA9C6F-2E73-435D-AA3A-125B281AE224}"/>
              </a:ext>
            </a:extLst>
          </p:cNvPr>
          <p:cNvSpPr txBox="1"/>
          <p:nvPr/>
        </p:nvSpPr>
        <p:spPr>
          <a:xfrm>
            <a:off x="2860646" y="817749"/>
            <a:ext cx="85903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Специальные программы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B114C29-46EB-4274-96A6-473D0BC96929}"/>
              </a:ext>
            </a:extLst>
          </p:cNvPr>
          <p:cNvSpPr txBox="1"/>
          <p:nvPr/>
        </p:nvSpPr>
        <p:spPr>
          <a:xfrm>
            <a:off x="345042" y="5901423"/>
            <a:ext cx="85903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МКК Фонд Финансирования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="" xmlns:a16="http://schemas.microsoft.com/office/drawing/2014/main" id="{6038739C-5148-43E2-B917-D8F3661ABB11}"/>
              </a:ext>
            </a:extLst>
          </p:cNvPr>
          <p:cNvCxnSpPr>
            <a:cxnSpLocks/>
          </p:cNvCxnSpPr>
          <p:nvPr/>
        </p:nvCxnSpPr>
        <p:spPr>
          <a:xfrm>
            <a:off x="2088859" y="1500468"/>
            <a:ext cx="9605394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Picture 2" descr="http://altfond.ru/images/pages/afm/2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556" y="500552"/>
            <a:ext cx="3512281" cy="920218"/>
          </a:xfrm>
          <a:prstGeom prst="rect">
            <a:avLst/>
          </a:prstGeom>
          <a:noFill/>
        </p:spPr>
      </p:pic>
      <p:pic>
        <p:nvPicPr>
          <p:cNvPr id="11" name="Рисунок 10" descr="C:\Users\kartashova\Desktop\WhatsApp Image 2021-03-17 at 16.11.24.jpe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696" y="594744"/>
            <a:ext cx="2439882" cy="83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46742</TotalTime>
  <Words>733</Words>
  <Application>Microsoft Office PowerPoint</Application>
  <PresentationFormat>Широкоэкранный</PresentationFormat>
  <Paragraphs>117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Georgia</vt:lpstr>
      <vt:lpstr>Times New Roman</vt:lpstr>
      <vt:lpstr>Trebuchet MS</vt:lpstr>
      <vt:lpstr>Wingdings 2</vt:lpstr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Директор</cp:lastModifiedBy>
  <cp:revision>2336</cp:revision>
  <cp:lastPrinted>2024-04-05T02:31:20Z</cp:lastPrinted>
  <dcterms:created xsi:type="dcterms:W3CDTF">2017-02-18T15:02:40Z</dcterms:created>
  <dcterms:modified xsi:type="dcterms:W3CDTF">2024-04-05T02:42:44Z</dcterms:modified>
</cp:coreProperties>
</file>